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3" r:id="rId3"/>
    <p:sldId id="257" r:id="rId4"/>
    <p:sldId id="321" r:id="rId5"/>
    <p:sldId id="315" r:id="rId6"/>
    <p:sldId id="328" r:id="rId7"/>
    <p:sldId id="327" r:id="rId8"/>
    <p:sldId id="319" r:id="rId9"/>
    <p:sldId id="324" r:id="rId10"/>
    <p:sldId id="318" r:id="rId11"/>
    <p:sldId id="331" r:id="rId12"/>
    <p:sldId id="322" r:id="rId13"/>
    <p:sldId id="332" r:id="rId14"/>
    <p:sldId id="333" r:id="rId15"/>
    <p:sldId id="262" r:id="rId16"/>
    <p:sldId id="261" r:id="rId17"/>
  </p:sldIdLst>
  <p:sldSz cx="13004800" cy="9753600"/>
  <p:notesSz cx="6797675" cy="9926638"/>
  <p:defaultTextStyle>
    <a:defPPr>
      <a:defRPr lang="fi-FI"/>
    </a:defPPr>
    <a:lvl1pPr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1pPr>
    <a:lvl2pPr marL="228600" indent="2286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2pPr>
    <a:lvl3pPr marL="457200" indent="4572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3pPr>
    <a:lvl4pPr marL="685800" indent="6858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4pPr>
    <a:lvl5pPr marL="914400" indent="9144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MS PGothic" panose="020B0600070205080204" pitchFamily="34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744"/>
    <a:srgbClr val="FFE150"/>
    <a:srgbClr val="92D050"/>
    <a:srgbClr val="FFFF50"/>
    <a:srgbClr val="F55A1E"/>
    <a:srgbClr val="6EFC04"/>
    <a:srgbClr val="FEBB34"/>
    <a:srgbClr val="FF9933"/>
    <a:srgbClr val="FA8F1A"/>
    <a:srgbClr val="F6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49333" autoAdjust="0"/>
  </p:normalViewPr>
  <p:slideViewPr>
    <p:cSldViewPr>
      <p:cViewPr varScale="1">
        <p:scale>
          <a:sx n="78" d="100"/>
          <a:sy n="78" d="100"/>
        </p:scale>
        <p:origin x="1050" y="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36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108F563-F651-4B65-AF89-67F06E224891}" type="datetimeFigureOut">
              <a:rPr lang="fi-FI" smtClean="0"/>
              <a:t>3.12.2018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A94ED74-59E1-41C7-B8FC-34985F5E0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18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9" y="4715155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i-FI" noProof="0">
                <a:sym typeface="Lucida Grande" charset="0"/>
              </a:rPr>
              <a:t>Second level</a:t>
            </a:r>
          </a:p>
          <a:p>
            <a:pPr lvl="2"/>
            <a:r>
              <a:rPr lang="fi-FI" noProof="0">
                <a:sym typeface="Lucida Grande" charset="0"/>
              </a:rPr>
              <a:t>Third level</a:t>
            </a:r>
          </a:p>
          <a:p>
            <a:pPr lvl="3"/>
            <a:r>
              <a:rPr lang="fi-FI" noProof="0">
                <a:sym typeface="Lucida Grande" charset="0"/>
              </a:rPr>
              <a:t>Fourth level</a:t>
            </a:r>
          </a:p>
          <a:p>
            <a:pPr lvl="4"/>
            <a:r>
              <a:rPr lang="fi-FI" noProof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18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46100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MS PGothic" panose="020B0600070205080204" pitchFamily="34" charset="-128"/>
        <a:cs typeface="Lucida Grande" charset="0"/>
        <a:sym typeface="Lucida Grande" charset="0"/>
      </a:defRPr>
    </a:lvl1pPr>
    <a:lvl2pPr marL="228600" algn="l" defTabSz="546100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546100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546100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546100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3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6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46044">
              <a:spcBef>
                <a:spcPct val="20000"/>
              </a:spcBef>
              <a:defRPr/>
            </a:pPr>
            <a:br>
              <a:rPr lang="fi-FI" sz="1600" dirty="0">
                <a:latin typeface="Ubuntu" panose="020B0504030602030204" pitchFamily="34" charset="0"/>
              </a:rPr>
            </a:br>
            <a:endParaRPr lang="fi-FI" sz="1400" dirty="0">
              <a:latin typeface="Ubuntu" panose="020B0504030602030204" pitchFamily="34" charset="0"/>
            </a:endParaRPr>
          </a:p>
          <a:p>
            <a:pPr algn="l">
              <a:spcBef>
                <a:spcPct val="20000"/>
              </a:spcBef>
              <a:defRPr/>
            </a:pPr>
            <a:r>
              <a:rPr lang="fi-FI" sz="1400" dirty="0">
                <a:latin typeface="Ubuntu" panose="020B0504030602030204" pitchFamily="34" charset="0"/>
              </a:rPr>
              <a:t> </a:t>
            </a:r>
          </a:p>
          <a:p>
            <a:pPr marL="342864" indent="-342864" defTabSz="546044">
              <a:spcBef>
                <a:spcPct val="20000"/>
              </a:spcBef>
              <a:buFont typeface="+mj-lt"/>
              <a:buAutoNum type="arabicPeriod"/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60036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0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1212" indent="-55121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9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127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47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6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46044">
              <a:spcBef>
                <a:spcPct val="20000"/>
              </a:spcBef>
              <a:defRPr/>
            </a:pPr>
            <a:endParaRPr lang="fi-FI" sz="1600" dirty="0">
              <a:solidFill>
                <a:srgbClr val="C00000"/>
              </a:solidFill>
              <a:latin typeface="Ubuntu" panose="020B0504030602030204" pitchFamily="34" charset="0"/>
            </a:endParaRP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109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46044">
              <a:spcBef>
                <a:spcPct val="20000"/>
              </a:spcBef>
              <a:defRPr/>
            </a:pPr>
            <a:r>
              <a:rPr lang="fi-FI" sz="1400" dirty="0">
                <a:latin typeface="Ubuntu" panose="020B0504030602030204" pitchFamily="34" charset="0"/>
              </a:rPr>
              <a:t> </a:t>
            </a:r>
          </a:p>
          <a:p>
            <a:pPr marL="342864" indent="-342864" defTabSz="546044">
              <a:spcBef>
                <a:spcPct val="20000"/>
              </a:spcBef>
              <a:buFont typeface="+mj-lt"/>
              <a:buAutoNum type="arabicPeriod"/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6290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8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64" indent="-342864" defTabSz="546044">
              <a:spcBef>
                <a:spcPct val="20000"/>
              </a:spcBef>
              <a:buFont typeface="+mj-lt"/>
              <a:buAutoNum type="arabicPeriod"/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40585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6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endParaRPr lang="fi-FI" sz="1600" dirty="0">
              <a:latin typeface="Ubuntu" panose="020B0504030602030204" pitchFamily="34" charset="0"/>
            </a:endParaRPr>
          </a:p>
          <a:p>
            <a:pPr defTabSz="546044">
              <a:spcBef>
                <a:spcPct val="20000"/>
              </a:spcBef>
              <a:defRPr/>
            </a:pPr>
            <a:endParaRPr lang="fi-FI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5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263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81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669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6697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490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1541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5960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6774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79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794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7710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61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Gill Sans" charset="0"/>
        </a:defRPr>
      </a:lvl1pPr>
      <a:lvl2pPr algn="ctr" defTabSz="5461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charset="0"/>
        </a:defRPr>
      </a:lvl2pPr>
      <a:lvl3pPr algn="ctr" defTabSz="5461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charset="0"/>
        </a:defRPr>
      </a:lvl3pPr>
      <a:lvl4pPr algn="ctr" defTabSz="5461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charset="0"/>
        </a:defRPr>
      </a:lvl4pPr>
      <a:lvl5pPr algn="ctr" defTabSz="5461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charset="0"/>
        </a:defRPr>
      </a:lvl5pPr>
      <a:lvl6pPr marL="4572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546100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Gill Sans" charset="0"/>
        </a:defRPr>
      </a:lvl1pPr>
      <a:lvl2pPr marL="742950" indent="-285750" algn="ctr" defTabSz="546100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46100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46100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46100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0"/>
          <a:stretch>
            <a:fillRect/>
          </a:stretch>
        </p:blipFill>
        <p:spPr bwMode="auto">
          <a:xfrm>
            <a:off x="2023268" y="2068488"/>
            <a:ext cx="895826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AutoShape 2"/>
          <p:cNvSpPr>
            <a:spLocks/>
          </p:cNvSpPr>
          <p:nvPr/>
        </p:nvSpPr>
        <p:spPr bwMode="auto">
          <a:xfrm>
            <a:off x="669752" y="5547767"/>
            <a:ext cx="11017224" cy="9403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r>
              <a:rPr lang="fi-FI" sz="5400" b="1" dirty="0">
                <a:latin typeface="Ubuntu" charset="0"/>
                <a:ea typeface="Ubuntu" charset="0"/>
                <a:cs typeface="Ubuntu" charset="0"/>
                <a:sym typeface="Ubuntu" charset="0"/>
              </a:rPr>
              <a:t>Toimintarahan maksuhakemus</a:t>
            </a:r>
          </a:p>
          <a:p>
            <a:r>
              <a:rPr lang="fi-FI" sz="4400" dirty="0">
                <a:latin typeface="Ubuntu" charset="0"/>
                <a:ea typeface="Ubuntu" charset="0"/>
                <a:cs typeface="Ubuntu" charset="0"/>
                <a:sym typeface="Ubuntu" charset="0"/>
              </a:rPr>
              <a:t>Raija Ojaniemi </a:t>
            </a:r>
            <a:br>
              <a:rPr lang="fi-FI" sz="4400" dirty="0">
                <a:latin typeface="Ubuntu" charset="0"/>
                <a:ea typeface="Ubuntu" charset="0"/>
                <a:cs typeface="Ubuntu" charset="0"/>
                <a:sym typeface="Ubuntu" charset="0"/>
              </a:rPr>
            </a:br>
            <a:r>
              <a:rPr lang="fi-FI" sz="4400" dirty="0">
                <a:latin typeface="Ubuntu" charset="0"/>
                <a:ea typeface="Ubuntu" charset="0"/>
                <a:cs typeface="Ubuntu" charset="0"/>
                <a:sym typeface="Ubuntu" charset="0"/>
              </a:rPr>
              <a:t>Seinäjoen Seudun Kehittämisyhdistys</a:t>
            </a:r>
            <a:br>
              <a:rPr lang="fi-FI" sz="4400" dirty="0">
                <a:latin typeface="Ubuntu" charset="0"/>
                <a:ea typeface="Ubuntu" charset="0"/>
                <a:cs typeface="Ubuntu" charset="0"/>
                <a:sym typeface="Ubuntu" charset="0"/>
              </a:rPr>
            </a:br>
            <a:r>
              <a:rPr lang="fi-FI" sz="4400" dirty="0">
                <a:latin typeface="Ubuntu" charset="0"/>
                <a:ea typeface="Ubuntu" charset="0"/>
                <a:cs typeface="Ubuntu" charset="0"/>
                <a:sym typeface="Ubuntu" charset="0"/>
              </a:rPr>
              <a:t>Liiveri ry</a:t>
            </a:r>
            <a:endParaRPr lang="fi-FI" sz="4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996950" y="2500535"/>
            <a:ext cx="11009313" cy="56163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242DA34-4FC4-4B3A-A431-71582CC1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6" t="10975" r="31340" b="27597"/>
          <a:stretch/>
        </p:blipFill>
        <p:spPr>
          <a:xfrm>
            <a:off x="453728" y="628327"/>
            <a:ext cx="12314566" cy="8160329"/>
          </a:xfrm>
          <a:prstGeom prst="rect">
            <a:avLst/>
          </a:prstGeom>
          <a:effectLst>
            <a:outerShdw blurRad="101600" dist="38100" dir="8100000" algn="tr" rotWithShape="0">
              <a:prstClr val="black">
                <a:alpha val="52000"/>
              </a:prstClr>
            </a:outerShdw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CCFF66D-BC42-4A1E-B970-451242173C32}"/>
              </a:ext>
            </a:extLst>
          </p:cNvPr>
          <p:cNvSpPr txBox="1"/>
          <p:nvPr/>
        </p:nvSpPr>
        <p:spPr>
          <a:xfrm>
            <a:off x="4486176" y="1060376"/>
            <a:ext cx="7272808" cy="677108"/>
          </a:xfrm>
          <a:prstGeom prst="rect">
            <a:avLst/>
          </a:prstGeom>
          <a:solidFill>
            <a:srgbClr val="FFE150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Muistiotosite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97045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B9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A6C453E-1088-4C21-A618-F0C9A3D0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7782"/>
            <a:ext cx="12938114" cy="940953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7B46EE3-5A47-4015-B61D-24D5B244E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712" y="196280"/>
            <a:ext cx="338357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0135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996950" y="2500535"/>
            <a:ext cx="11009313" cy="56163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CCFF66D-BC42-4A1E-B970-451242173C32}"/>
              </a:ext>
            </a:extLst>
          </p:cNvPr>
          <p:cNvSpPr txBox="1"/>
          <p:nvPr/>
        </p:nvSpPr>
        <p:spPr>
          <a:xfrm>
            <a:off x="3910112" y="508036"/>
            <a:ext cx="7848872" cy="677108"/>
          </a:xfrm>
          <a:prstGeom prst="rect">
            <a:avLst/>
          </a:prstGeom>
          <a:solidFill>
            <a:srgbClr val="FFE150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Hyrrä: Palkat, toiminta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391509A-7232-4E25-9677-483D3965B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0"/>
          <a:stretch/>
        </p:blipFill>
        <p:spPr>
          <a:xfrm>
            <a:off x="126892" y="1398930"/>
            <a:ext cx="12630035" cy="71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0250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996950" y="2500535"/>
            <a:ext cx="11009313" cy="56163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CCFF66D-BC42-4A1E-B970-451242173C32}"/>
              </a:ext>
            </a:extLst>
          </p:cNvPr>
          <p:cNvSpPr txBox="1"/>
          <p:nvPr/>
        </p:nvSpPr>
        <p:spPr>
          <a:xfrm>
            <a:off x="3910112" y="508036"/>
            <a:ext cx="7848872" cy="677108"/>
          </a:xfrm>
          <a:prstGeom prst="rect">
            <a:avLst/>
          </a:prstGeom>
          <a:solidFill>
            <a:srgbClr val="FFE150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Hyrrä: Palkat, toiminta &amp; aktivointi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CB65A9F-7096-4C6B-829D-9E136749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09" y="1420416"/>
            <a:ext cx="12442981" cy="69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2412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996950" y="2500535"/>
            <a:ext cx="11009313" cy="56163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CCFF66D-BC42-4A1E-B970-451242173C32}"/>
              </a:ext>
            </a:extLst>
          </p:cNvPr>
          <p:cNvSpPr txBox="1"/>
          <p:nvPr/>
        </p:nvSpPr>
        <p:spPr>
          <a:xfrm>
            <a:off x="3910112" y="508036"/>
            <a:ext cx="7848872" cy="677108"/>
          </a:xfrm>
          <a:prstGeom prst="rect">
            <a:avLst/>
          </a:prstGeom>
          <a:solidFill>
            <a:srgbClr val="FFE150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Hyrrä: palkkiot, matkat, muut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7B455E7-8490-4D39-8EC2-BD68FE6E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0" y="1646535"/>
            <a:ext cx="11538797" cy="64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2983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561740" y="3888486"/>
            <a:ext cx="11737304" cy="51647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  <a:t>Seinäjoen Seudun Kehittämisyhdistys </a:t>
            </a:r>
            <a:r>
              <a:rPr lang="fi-FI" sz="4000" dirty="0" err="1">
                <a:latin typeface="Ubuntu" charset="0"/>
                <a:ea typeface="Ubuntu" charset="0"/>
                <a:cs typeface="Ubuntu" charset="0"/>
                <a:sym typeface="Ubuntu" charset="0"/>
              </a:rPr>
              <a:t>Liiveri</a:t>
            </a:r>
            <a: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  <a:t> ry</a:t>
            </a:r>
          </a:p>
          <a:p>
            <a:r>
              <a:rPr lang="fi-FI" sz="4000" dirty="0" err="1">
                <a:latin typeface="Ubuntu" charset="0"/>
                <a:ea typeface="Ubuntu" charset="0"/>
                <a:cs typeface="Ubuntu" charset="0"/>
                <a:sym typeface="Ubuntu" charset="0"/>
              </a:rPr>
              <a:t>Könnintie</a:t>
            </a:r>
            <a: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  <a:t> 27</a:t>
            </a:r>
          </a:p>
          <a:p>
            <a: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  <a:t>60800 ILMAJOKI</a:t>
            </a:r>
          </a:p>
          <a:p>
            <a: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  <a:t>www.liiveri.fi</a:t>
            </a:r>
            <a:b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</a:br>
            <a:endParaRPr lang="fi-FI" sz="4000" dirty="0">
              <a:latin typeface="Ubuntu" charset="0"/>
              <a:ea typeface="Ubuntu" charset="0"/>
              <a:cs typeface="Ubuntu" charset="0"/>
              <a:sym typeface="Ubuntu" charset="0"/>
            </a:endParaRPr>
          </a:p>
          <a:p>
            <a:endParaRPr lang="fi-FI" sz="4000" dirty="0">
              <a:latin typeface="Ubuntu" charset="0"/>
              <a:ea typeface="Ubuntu" charset="0"/>
              <a:cs typeface="Ubuntu" charset="0"/>
              <a:sym typeface="Ubuntu" charset="0"/>
            </a:endParaRPr>
          </a:p>
          <a:p>
            <a:r>
              <a:rPr lang="fi-FI" sz="4000" dirty="0">
                <a:latin typeface="Ubuntu" charset="0"/>
                <a:ea typeface="Ubuntu" charset="0"/>
                <a:cs typeface="Ubuntu" charset="0"/>
                <a:sym typeface="Ubuntu" charset="0"/>
              </a:rPr>
              <a:t>Ilmajoki, Jalasjärvi, Seinäjoki</a:t>
            </a: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3176588" y="3873500"/>
            <a:ext cx="6016625" cy="684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l" eaLnBrk="1"/>
            <a:endParaRPr lang="fi-FI" altLang="fi-FI" dirty="0"/>
          </a:p>
        </p:txBody>
      </p:sp>
      <p:pic>
        <p:nvPicPr>
          <p:cNvPr id="5" name="Kuva 4" descr="Leader_logo_rgb_yksi_liiveri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30192" y="1175760"/>
            <a:ext cx="3600400" cy="2481190"/>
          </a:xfrm>
          <a:prstGeom prst="rect">
            <a:avLst/>
          </a:prstGeom>
        </p:spPr>
      </p:pic>
      <p:pic>
        <p:nvPicPr>
          <p:cNvPr id="6" name="Picture 6" descr="http://upload.wikimedia.org/wikipedia/commons/thumb/0/06/Facebook.svg/270px-Faceboo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06" y="6965032"/>
            <a:ext cx="2293987" cy="8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-84138" y="8791575"/>
            <a:ext cx="13419138" cy="1000125"/>
          </a:xfrm>
          <a:custGeom>
            <a:avLst/>
            <a:gdLst>
              <a:gd name="T0" fmla="*/ 6709569 w 21600"/>
              <a:gd name="T1" fmla="*/ 500063 h 21600"/>
              <a:gd name="T2" fmla="*/ 6709569 w 21600"/>
              <a:gd name="T3" fmla="*/ 500063 h 21600"/>
              <a:gd name="T4" fmla="*/ 6709569 w 21600"/>
              <a:gd name="T5" fmla="*/ 500063 h 21600"/>
              <a:gd name="T6" fmla="*/ 6709569 w 21600"/>
              <a:gd name="T7" fmla="*/ 500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fi-FI"/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2925763" y="2789238"/>
            <a:ext cx="7151687" cy="2932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fi-FI" sz="20000" b="1" dirty="0">
                <a:solidFill>
                  <a:srgbClr val="FFFFFF"/>
                </a:solidFill>
                <a:latin typeface="Ubuntu" charset="0"/>
                <a:ea typeface="ＭＳ Ｐゴシック" charset="0"/>
                <a:cs typeface="Ubuntu" charset="0"/>
                <a:sym typeface="Ubuntu" charset="0"/>
              </a:rPr>
              <a:t>Kiitos</a:t>
            </a:r>
            <a:endParaRPr lang="fi-FI" dirty="0">
              <a:ea typeface="ＭＳ Ｐゴシック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3513138" y="8942388"/>
            <a:ext cx="3709987" cy="614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/>
            <a:r>
              <a:rPr lang="fi-FI" altLang="fi-FI">
                <a:latin typeface="Ubuntu" panose="020B0504030602030204" pitchFamily="34" charset="0"/>
                <a:sym typeface="Ubuntu" panose="020B0504030602030204" pitchFamily="34" charset="0"/>
              </a:rPr>
              <a:t>Yhteistyössä:</a:t>
            </a:r>
            <a:endParaRPr lang="fi-FI" altLang="fi-FI"/>
          </a:p>
        </p:txBody>
      </p:sp>
      <p:pic>
        <p:nvPicPr>
          <p:cNvPr id="8197" name="Kuva 10" descr="log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8948738"/>
            <a:ext cx="26701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leader_alavinjet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43850"/>
            <a:ext cx="13031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AutoShape 1"/>
          <p:cNvSpPr>
            <a:spLocks/>
          </p:cNvSpPr>
          <p:nvPr/>
        </p:nvSpPr>
        <p:spPr bwMode="auto">
          <a:xfrm>
            <a:off x="998537" y="2356521"/>
            <a:ext cx="11007726" cy="59046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6000" dirty="0">
                <a:latin typeface="Ubuntu" panose="020B0504030602030204" pitchFamily="34" charset="0"/>
              </a:rPr>
              <a:t>Toimintaraha </a:t>
            </a:r>
            <a:r>
              <a:rPr lang="fi-FI" sz="6000" dirty="0" err="1">
                <a:latin typeface="Ubuntu" panose="020B0504030602030204" pitchFamily="34" charset="0"/>
              </a:rPr>
              <a:t>Flat</a:t>
            </a:r>
            <a:r>
              <a:rPr lang="fi-FI" sz="6000" dirty="0">
                <a:latin typeface="Ubuntu" panose="020B0504030602030204" pitchFamily="34" charset="0"/>
              </a:rPr>
              <a:t> </a:t>
            </a:r>
            <a:r>
              <a:rPr lang="fi-FI" sz="6000" dirty="0" err="1">
                <a:latin typeface="Ubuntu" panose="020B0504030602030204" pitchFamily="34" charset="0"/>
              </a:rPr>
              <a:t>Rate</a:t>
            </a:r>
            <a:r>
              <a:rPr lang="fi-FI" sz="6000" dirty="0">
                <a:latin typeface="Ubuntu" panose="020B0504030602030204" pitchFamily="34" charset="0"/>
              </a:rPr>
              <a:t> 24%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6000" dirty="0">
                <a:latin typeface="Ubuntu" panose="020B0504030602030204" pitchFamily="34" charset="0"/>
              </a:rPr>
              <a:t>Kirjanpito ja palkanlaskenta ostopalveluna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6000" dirty="0">
                <a:latin typeface="Ubuntu" panose="020B0504030602030204" pitchFamily="34" charset="0"/>
              </a:rPr>
              <a:t>Ostolaskut sähköinen järjestelmä</a:t>
            </a: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965896" y="1004889"/>
            <a:ext cx="10040367" cy="15867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fi-FI" sz="8800" b="1" dirty="0">
                <a:latin typeface="Ubuntu" charset="0"/>
                <a:ea typeface="ＭＳ Ｐゴシック" charset="0"/>
                <a:sym typeface="Ubuntu" charset="0"/>
              </a:rPr>
              <a:t>Lähtökohdat</a:t>
            </a:r>
            <a:endParaRPr lang="fi-FI" sz="8800" dirty="0">
              <a:ea typeface="ＭＳ Ｐゴシック" charset="0"/>
            </a:endParaRPr>
          </a:p>
        </p:txBody>
      </p:sp>
      <p:pic>
        <p:nvPicPr>
          <p:cNvPr id="7" name="Kuva 6" descr="Leader_logo_rgb_yksi_liiver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878" y="166689"/>
            <a:ext cx="129614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43606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55A1E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-911672" y="1276400"/>
            <a:ext cx="15116176" cy="2469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/>
            <a:r>
              <a:rPr lang="fi-FI" altLang="fi-FI" sz="88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Tavoitteet</a:t>
            </a:r>
          </a:p>
          <a:p>
            <a:pPr eaLnBrk="1"/>
            <a:endParaRPr lang="fi-FI" altLang="fi-FI" sz="8800" dirty="0"/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669752" y="3703564"/>
            <a:ext cx="11665296" cy="42695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1143000" indent="-1143000" algn="l" eaLnBrk="1">
              <a:buFont typeface="+mj-lt"/>
              <a:buAutoNum type="arabicPeriod"/>
            </a:pPr>
            <a: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Mahdollisimman lyhyt aika kulujen syntymisen ja rahoituksen saamisen välillä</a:t>
            </a:r>
          </a:p>
          <a:p>
            <a:pPr marL="1143000" indent="-1143000" algn="l" eaLnBrk="1">
              <a:buFont typeface="+mj-lt"/>
              <a:buAutoNum type="arabicPeriod"/>
            </a:pPr>
            <a: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Ei hylättyjä kuluja</a:t>
            </a:r>
          </a:p>
          <a:p>
            <a:pPr eaLnBrk="1"/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algn="l" eaLnBrk="1"/>
            <a:b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</a:br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endParaRPr lang="fi-FI" altLang="fi-FI" sz="6000" dirty="0"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B9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-911672" y="1204393"/>
            <a:ext cx="15116176" cy="2088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/>
            <a:r>
              <a:rPr lang="fi-FI" altLang="fi-FI" sz="88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Keinot</a:t>
            </a:r>
          </a:p>
          <a:p>
            <a:pPr eaLnBrk="1"/>
            <a:endParaRPr lang="fi-FI" altLang="fi-FI" sz="8800" dirty="0"/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1173808" y="3508648"/>
            <a:ext cx="10945216" cy="46085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1143000" indent="-1143000" eaLnBrk="1">
              <a:buAutoNum type="arabicPeriod"/>
            </a:pPr>
            <a: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Tehokas resurssien käyttö</a:t>
            </a:r>
          </a:p>
          <a:p>
            <a:pPr marL="1143000" indent="-1143000" algn="l" eaLnBrk="1">
              <a:buAutoNum type="arabicPeriod"/>
            </a:pPr>
            <a: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Maksuhakemusten aikataulutus</a:t>
            </a:r>
          </a:p>
          <a:p>
            <a:pPr marL="1143000" indent="-1143000" algn="l" eaLnBrk="1">
              <a:buFontTx/>
              <a:buAutoNum type="arabicPeriod"/>
            </a:pPr>
            <a: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Tietojen selkeys ja oikeellisuus</a:t>
            </a:r>
          </a:p>
          <a:p>
            <a:pPr marL="1143000" indent="-1143000" eaLnBrk="1">
              <a:buAutoNum type="arabicPeriod"/>
            </a:pPr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b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</a:br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endParaRPr lang="fi-FI" altLang="fi-FI" sz="6000" dirty="0"/>
          </a:p>
        </p:txBody>
      </p:sp>
    </p:spTree>
    <p:extLst>
      <p:ext uri="{BB962C8B-B14F-4D97-AF65-F5344CB8AC3E}">
        <p14:creationId xmlns:p14="http://schemas.microsoft.com/office/powerpoint/2010/main" val="2888233020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leader_alavinjet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43850"/>
            <a:ext cx="13031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AFFBB44-BBED-4DED-B0A8-401D2042EC5C}"/>
              </a:ext>
            </a:extLst>
          </p:cNvPr>
          <p:cNvSpPr/>
          <p:nvPr/>
        </p:nvSpPr>
        <p:spPr bwMode="auto">
          <a:xfrm>
            <a:off x="396887" y="3213902"/>
            <a:ext cx="12346210" cy="5945038"/>
          </a:xfrm>
          <a:prstGeom prst="rect">
            <a:avLst/>
          </a:prstGeom>
          <a:solidFill>
            <a:srgbClr val="96DCFF">
              <a:alpha val="58824"/>
            </a:srgbClr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27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965896" y="515938"/>
            <a:ext cx="10040367" cy="935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fi-FI" sz="6000" b="1" dirty="0">
                <a:latin typeface="Ubuntu" charset="0"/>
                <a:ea typeface="ＭＳ Ｐゴシック" charset="0"/>
                <a:cs typeface="Ubuntu" charset="0"/>
                <a:sym typeface="Ubuntu" charset="0"/>
              </a:rPr>
              <a:t>Maksuhakemusprosessi</a:t>
            </a:r>
            <a:endParaRPr lang="fi-FI" dirty="0">
              <a:ea typeface="ＭＳ Ｐゴシック" charset="0"/>
            </a:endParaRPr>
          </a:p>
        </p:txBody>
      </p:sp>
      <p:pic>
        <p:nvPicPr>
          <p:cNvPr id="7" name="Kuva 6" descr="Leader_logo_rgb_yksi_liiver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878" y="166689"/>
            <a:ext cx="1296144" cy="838200"/>
          </a:xfrm>
          <a:prstGeom prst="rect">
            <a:avLst/>
          </a:prstGeom>
        </p:spPr>
      </p:pic>
      <p:sp>
        <p:nvSpPr>
          <p:cNvPr id="3" name="Tasakylkinen kolmio 2">
            <a:extLst>
              <a:ext uri="{FF2B5EF4-FFF2-40B4-BE49-F238E27FC236}">
                <a16:creationId xmlns:a16="http://schemas.microsoft.com/office/drawing/2014/main" id="{E3E5833C-8A3E-4961-8F5D-F77A1A5D5376}"/>
              </a:ext>
            </a:extLst>
          </p:cNvPr>
          <p:cNvSpPr/>
          <p:nvPr/>
        </p:nvSpPr>
        <p:spPr bwMode="auto">
          <a:xfrm>
            <a:off x="2790563" y="1645453"/>
            <a:ext cx="6328234" cy="7301389"/>
          </a:xfrm>
          <a:custGeom>
            <a:avLst/>
            <a:gdLst>
              <a:gd name="connsiteX0" fmla="*/ 0 w 8640960"/>
              <a:gd name="connsiteY0" fmla="*/ 6235402 h 6235402"/>
              <a:gd name="connsiteX1" fmla="*/ 4320480 w 8640960"/>
              <a:gd name="connsiteY1" fmla="*/ 0 h 6235402"/>
              <a:gd name="connsiteX2" fmla="*/ 8640960 w 8640960"/>
              <a:gd name="connsiteY2" fmla="*/ 6235402 h 6235402"/>
              <a:gd name="connsiteX3" fmla="*/ 0 w 8640960"/>
              <a:gd name="connsiteY3" fmla="*/ 6235402 h 6235402"/>
              <a:gd name="connsiteX0" fmla="*/ 0 w 8640960"/>
              <a:gd name="connsiteY0" fmla="*/ 6235402 h 6235402"/>
              <a:gd name="connsiteX1" fmla="*/ 2123504 w 8640960"/>
              <a:gd name="connsiteY1" fmla="*/ 2761952 h 6235402"/>
              <a:gd name="connsiteX2" fmla="*/ 4320480 w 8640960"/>
              <a:gd name="connsiteY2" fmla="*/ 0 h 6235402"/>
              <a:gd name="connsiteX3" fmla="*/ 8640960 w 8640960"/>
              <a:gd name="connsiteY3" fmla="*/ 6235402 h 6235402"/>
              <a:gd name="connsiteX4" fmla="*/ 0 w 8640960"/>
              <a:gd name="connsiteY4" fmla="*/ 6235402 h 6235402"/>
              <a:gd name="connsiteX0" fmla="*/ 0 w 7345560"/>
              <a:gd name="connsiteY0" fmla="*/ 6083002 h 6235402"/>
              <a:gd name="connsiteX1" fmla="*/ 828104 w 7345560"/>
              <a:gd name="connsiteY1" fmla="*/ 2761952 h 6235402"/>
              <a:gd name="connsiteX2" fmla="*/ 3025080 w 7345560"/>
              <a:gd name="connsiteY2" fmla="*/ 0 h 6235402"/>
              <a:gd name="connsiteX3" fmla="*/ 7345560 w 7345560"/>
              <a:gd name="connsiteY3" fmla="*/ 6235402 h 6235402"/>
              <a:gd name="connsiteX4" fmla="*/ 0 w 7345560"/>
              <a:gd name="connsiteY4" fmla="*/ 6083002 h 6235402"/>
              <a:gd name="connsiteX0" fmla="*/ 0 w 7345560"/>
              <a:gd name="connsiteY0" fmla="*/ 6083002 h 6441538"/>
              <a:gd name="connsiteX1" fmla="*/ 828104 w 7345560"/>
              <a:gd name="connsiteY1" fmla="*/ 2761952 h 6441538"/>
              <a:gd name="connsiteX2" fmla="*/ 3025080 w 7345560"/>
              <a:gd name="connsiteY2" fmla="*/ 0 h 6441538"/>
              <a:gd name="connsiteX3" fmla="*/ 7345560 w 7345560"/>
              <a:gd name="connsiteY3" fmla="*/ 6235402 h 6441538"/>
              <a:gd name="connsiteX4" fmla="*/ 0 w 7345560"/>
              <a:gd name="connsiteY4" fmla="*/ 6083002 h 6441538"/>
              <a:gd name="connsiteX0" fmla="*/ 0 w 6278760"/>
              <a:gd name="connsiteY0" fmla="*/ 6083002 h 6433755"/>
              <a:gd name="connsiteX1" fmla="*/ 828104 w 6278760"/>
              <a:gd name="connsiteY1" fmla="*/ 2761952 h 6433755"/>
              <a:gd name="connsiteX2" fmla="*/ 3025080 w 6278760"/>
              <a:gd name="connsiteY2" fmla="*/ 0 h 6433755"/>
              <a:gd name="connsiteX3" fmla="*/ 6278760 w 6278760"/>
              <a:gd name="connsiteY3" fmla="*/ 6210002 h 6433755"/>
              <a:gd name="connsiteX4" fmla="*/ 0 w 6278760"/>
              <a:gd name="connsiteY4" fmla="*/ 6083002 h 6433755"/>
              <a:gd name="connsiteX0" fmla="*/ 0 w 6278760"/>
              <a:gd name="connsiteY0" fmla="*/ 6083002 h 6433755"/>
              <a:gd name="connsiteX1" fmla="*/ 828104 w 6278760"/>
              <a:gd name="connsiteY1" fmla="*/ 2761952 h 6433755"/>
              <a:gd name="connsiteX2" fmla="*/ 3025080 w 6278760"/>
              <a:gd name="connsiteY2" fmla="*/ 0 h 6433755"/>
              <a:gd name="connsiteX3" fmla="*/ 6278760 w 6278760"/>
              <a:gd name="connsiteY3" fmla="*/ 6210002 h 6433755"/>
              <a:gd name="connsiteX4" fmla="*/ 0 w 6278760"/>
              <a:gd name="connsiteY4" fmla="*/ 6083002 h 6433755"/>
              <a:gd name="connsiteX0" fmla="*/ 0 w 6489032"/>
              <a:gd name="connsiteY0" fmla="*/ 6083236 h 6433989"/>
              <a:gd name="connsiteX1" fmla="*/ 828104 w 6489032"/>
              <a:gd name="connsiteY1" fmla="*/ 2762186 h 6433989"/>
              <a:gd name="connsiteX2" fmla="*/ 3025080 w 6489032"/>
              <a:gd name="connsiteY2" fmla="*/ 234 h 6433989"/>
              <a:gd name="connsiteX3" fmla="*/ 4892104 w 6489032"/>
              <a:gd name="connsiteY3" fmla="*/ 2431987 h 6433989"/>
              <a:gd name="connsiteX4" fmla="*/ 6278760 w 6489032"/>
              <a:gd name="connsiteY4" fmla="*/ 6210236 h 6433989"/>
              <a:gd name="connsiteX5" fmla="*/ 0 w 6489032"/>
              <a:gd name="connsiteY5" fmla="*/ 6083236 h 6433989"/>
              <a:gd name="connsiteX0" fmla="*/ 0 w 6328234"/>
              <a:gd name="connsiteY0" fmla="*/ 6083236 h 6711666"/>
              <a:gd name="connsiteX1" fmla="*/ 828104 w 6328234"/>
              <a:gd name="connsiteY1" fmla="*/ 2762186 h 6711666"/>
              <a:gd name="connsiteX2" fmla="*/ 3025080 w 6328234"/>
              <a:gd name="connsiteY2" fmla="*/ 234 h 6711666"/>
              <a:gd name="connsiteX3" fmla="*/ 4892104 w 6328234"/>
              <a:gd name="connsiteY3" fmla="*/ 2431987 h 6711666"/>
              <a:gd name="connsiteX4" fmla="*/ 6278760 w 6328234"/>
              <a:gd name="connsiteY4" fmla="*/ 6210236 h 6711666"/>
              <a:gd name="connsiteX5" fmla="*/ 3037904 w 6328234"/>
              <a:gd name="connsiteY5" fmla="*/ 6673787 h 6711666"/>
              <a:gd name="connsiteX6" fmla="*/ 0 w 6328234"/>
              <a:gd name="connsiteY6" fmla="*/ 6083236 h 6711666"/>
              <a:gd name="connsiteX0" fmla="*/ 0 w 6328234"/>
              <a:gd name="connsiteY0" fmla="*/ 6083236 h 7010605"/>
              <a:gd name="connsiteX1" fmla="*/ 828104 w 6328234"/>
              <a:gd name="connsiteY1" fmla="*/ 2762186 h 7010605"/>
              <a:gd name="connsiteX2" fmla="*/ 3025080 w 6328234"/>
              <a:gd name="connsiteY2" fmla="*/ 234 h 7010605"/>
              <a:gd name="connsiteX3" fmla="*/ 4892104 w 6328234"/>
              <a:gd name="connsiteY3" fmla="*/ 2431987 h 7010605"/>
              <a:gd name="connsiteX4" fmla="*/ 6278760 w 6328234"/>
              <a:gd name="connsiteY4" fmla="*/ 6210236 h 7010605"/>
              <a:gd name="connsiteX5" fmla="*/ 3037904 w 6328234"/>
              <a:gd name="connsiteY5" fmla="*/ 6673787 h 7010605"/>
              <a:gd name="connsiteX6" fmla="*/ 0 w 6328234"/>
              <a:gd name="connsiteY6" fmla="*/ 6083236 h 7010605"/>
              <a:gd name="connsiteX0" fmla="*/ 0 w 6328234"/>
              <a:gd name="connsiteY0" fmla="*/ 6083236 h 7301389"/>
              <a:gd name="connsiteX1" fmla="*/ 828104 w 6328234"/>
              <a:gd name="connsiteY1" fmla="*/ 2762186 h 7301389"/>
              <a:gd name="connsiteX2" fmla="*/ 3025080 w 6328234"/>
              <a:gd name="connsiteY2" fmla="*/ 234 h 7301389"/>
              <a:gd name="connsiteX3" fmla="*/ 4892104 w 6328234"/>
              <a:gd name="connsiteY3" fmla="*/ 2431987 h 7301389"/>
              <a:gd name="connsiteX4" fmla="*/ 6278760 w 6328234"/>
              <a:gd name="connsiteY4" fmla="*/ 6210236 h 7301389"/>
              <a:gd name="connsiteX5" fmla="*/ 3368104 w 6328234"/>
              <a:gd name="connsiteY5" fmla="*/ 7029387 h 7301389"/>
              <a:gd name="connsiteX6" fmla="*/ 0 w 6328234"/>
              <a:gd name="connsiteY6" fmla="*/ 6083236 h 7301389"/>
              <a:gd name="connsiteX0" fmla="*/ 0 w 6328234"/>
              <a:gd name="connsiteY0" fmla="*/ 6083236 h 7301389"/>
              <a:gd name="connsiteX1" fmla="*/ 828104 w 6328234"/>
              <a:gd name="connsiteY1" fmla="*/ 2762186 h 7301389"/>
              <a:gd name="connsiteX2" fmla="*/ 2758504 w 6328234"/>
              <a:gd name="connsiteY2" fmla="*/ 907986 h 7301389"/>
              <a:gd name="connsiteX3" fmla="*/ 3025080 w 6328234"/>
              <a:gd name="connsiteY3" fmla="*/ 234 h 7301389"/>
              <a:gd name="connsiteX4" fmla="*/ 4892104 w 6328234"/>
              <a:gd name="connsiteY4" fmla="*/ 2431987 h 7301389"/>
              <a:gd name="connsiteX5" fmla="*/ 6278760 w 6328234"/>
              <a:gd name="connsiteY5" fmla="*/ 6210236 h 7301389"/>
              <a:gd name="connsiteX6" fmla="*/ 3368104 w 6328234"/>
              <a:gd name="connsiteY6" fmla="*/ 7029387 h 7301389"/>
              <a:gd name="connsiteX7" fmla="*/ 0 w 6328234"/>
              <a:gd name="connsiteY7" fmla="*/ 6083236 h 730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8234" h="7301389">
                <a:moveTo>
                  <a:pt x="0" y="6083236"/>
                </a:moveTo>
                <a:cubicBezTo>
                  <a:pt x="784035" y="4942353"/>
                  <a:pt x="44069" y="3903069"/>
                  <a:pt x="828104" y="2762186"/>
                </a:cubicBezTo>
                <a:cubicBezTo>
                  <a:pt x="1268371" y="2194919"/>
                  <a:pt x="2318237" y="1475253"/>
                  <a:pt x="2758504" y="907986"/>
                </a:cubicBezTo>
                <a:lnTo>
                  <a:pt x="3025080" y="234"/>
                </a:lnTo>
                <a:cubicBezTo>
                  <a:pt x="3672780" y="-20932"/>
                  <a:pt x="4349824" y="1396987"/>
                  <a:pt x="4892104" y="2431987"/>
                </a:cubicBezTo>
                <a:cubicBezTo>
                  <a:pt x="5434384" y="3466987"/>
                  <a:pt x="6579327" y="5545603"/>
                  <a:pt x="6278760" y="6210236"/>
                </a:cubicBezTo>
                <a:cubicBezTo>
                  <a:pt x="5978193" y="6874869"/>
                  <a:pt x="4414564" y="7050554"/>
                  <a:pt x="3368104" y="7029387"/>
                </a:cubicBezTo>
                <a:cubicBezTo>
                  <a:pt x="2321644" y="7821020"/>
                  <a:pt x="376767" y="6692836"/>
                  <a:pt x="0" y="6083236"/>
                </a:cubicBezTo>
                <a:close/>
              </a:path>
            </a:pathLst>
          </a:custGeom>
          <a:blipFill dpi="0" rotWithShape="0"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" name="Tasakylkinen kolmio 5">
            <a:extLst>
              <a:ext uri="{FF2B5EF4-FFF2-40B4-BE49-F238E27FC236}">
                <a16:creationId xmlns:a16="http://schemas.microsoft.com/office/drawing/2014/main" id="{CD508306-0509-49AE-A11D-6E849D55364B}"/>
              </a:ext>
            </a:extLst>
          </p:cNvPr>
          <p:cNvSpPr/>
          <p:nvPr/>
        </p:nvSpPr>
        <p:spPr bwMode="auto">
          <a:xfrm>
            <a:off x="4863118" y="1511675"/>
            <a:ext cx="2376264" cy="1699567"/>
          </a:xfrm>
          <a:custGeom>
            <a:avLst/>
            <a:gdLst>
              <a:gd name="connsiteX0" fmla="*/ 0 w 2376264"/>
              <a:gd name="connsiteY0" fmla="*/ 1547167 h 1547167"/>
              <a:gd name="connsiteX1" fmla="*/ 1188132 w 2376264"/>
              <a:gd name="connsiteY1" fmla="*/ 0 h 1547167"/>
              <a:gd name="connsiteX2" fmla="*/ 2376264 w 2376264"/>
              <a:gd name="connsiteY2" fmla="*/ 1547167 h 1547167"/>
              <a:gd name="connsiteX3" fmla="*/ 0 w 2376264"/>
              <a:gd name="connsiteY3" fmla="*/ 1547167 h 1547167"/>
              <a:gd name="connsiteX0" fmla="*/ 0 w 2376264"/>
              <a:gd name="connsiteY0" fmla="*/ 1547167 h 1547167"/>
              <a:gd name="connsiteX1" fmla="*/ 1188132 w 2376264"/>
              <a:gd name="connsiteY1" fmla="*/ 0 h 1547167"/>
              <a:gd name="connsiteX2" fmla="*/ 2006749 w 2376264"/>
              <a:gd name="connsiteY2" fmla="*/ 559164 h 1547167"/>
              <a:gd name="connsiteX3" fmla="*/ 2376264 w 2376264"/>
              <a:gd name="connsiteY3" fmla="*/ 1547167 h 1547167"/>
              <a:gd name="connsiteX4" fmla="*/ 0 w 2376264"/>
              <a:gd name="connsiteY4" fmla="*/ 1547167 h 1547167"/>
              <a:gd name="connsiteX0" fmla="*/ 0 w 2376264"/>
              <a:gd name="connsiteY0" fmla="*/ 1699567 h 1699567"/>
              <a:gd name="connsiteX1" fmla="*/ 1035732 w 2376264"/>
              <a:gd name="connsiteY1" fmla="*/ 0 h 1699567"/>
              <a:gd name="connsiteX2" fmla="*/ 2006749 w 2376264"/>
              <a:gd name="connsiteY2" fmla="*/ 711564 h 1699567"/>
              <a:gd name="connsiteX3" fmla="*/ 2376264 w 2376264"/>
              <a:gd name="connsiteY3" fmla="*/ 1699567 h 1699567"/>
              <a:gd name="connsiteX4" fmla="*/ 0 w 2376264"/>
              <a:gd name="connsiteY4" fmla="*/ 1699567 h 16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64" h="1699567">
                <a:moveTo>
                  <a:pt x="0" y="1699567"/>
                </a:moveTo>
                <a:lnTo>
                  <a:pt x="1035732" y="0"/>
                </a:lnTo>
                <a:cubicBezTo>
                  <a:pt x="1215471" y="245655"/>
                  <a:pt x="1827010" y="465909"/>
                  <a:pt x="2006749" y="711564"/>
                </a:cubicBezTo>
                <a:lnTo>
                  <a:pt x="2376264" y="1699567"/>
                </a:lnTo>
                <a:lnTo>
                  <a:pt x="0" y="1699567"/>
                </a:lnTo>
                <a:close/>
              </a:path>
            </a:pathLst>
          </a:custGeom>
          <a:blipFill dpi="0" rotWithShape="0"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1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926FAE-2CF5-49F0-80A6-C4FD63E09ED0}"/>
              </a:ext>
            </a:extLst>
          </p:cNvPr>
          <p:cNvSpPr txBox="1"/>
          <p:nvPr/>
        </p:nvSpPr>
        <p:spPr>
          <a:xfrm>
            <a:off x="7340006" y="1645453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latin typeface="Ubuntu" panose="020B0504030602030204" pitchFamily="34" charset="0"/>
              </a:rPr>
              <a:t>Maksuhakemuksen laatiminen Hyrrään</a:t>
            </a:r>
            <a:endParaRPr lang="en-US" sz="4000" dirty="0">
              <a:latin typeface="Ubuntu" panose="020B050403060203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2A95BCC-7F23-4C59-8493-A996A92302AD}"/>
              </a:ext>
            </a:extLst>
          </p:cNvPr>
          <p:cNvSpPr txBox="1"/>
          <p:nvPr/>
        </p:nvSpPr>
        <p:spPr>
          <a:xfrm>
            <a:off x="23291" y="3452624"/>
            <a:ext cx="4641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Dokumentointi</a:t>
            </a:r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D0E5578-C346-4375-8B51-4494111C2E40}"/>
              </a:ext>
            </a:extLst>
          </p:cNvPr>
          <p:cNvSpPr txBox="1"/>
          <p:nvPr/>
        </p:nvSpPr>
        <p:spPr>
          <a:xfrm>
            <a:off x="396887" y="4614763"/>
            <a:ext cx="29999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Nimeämis-käytännöt</a:t>
            </a:r>
            <a:endParaRPr lang="en-US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D9176CD-C392-4EC9-93E4-3BC2CC9A8169}"/>
              </a:ext>
            </a:extLst>
          </p:cNvPr>
          <p:cNvSpPr txBox="1"/>
          <p:nvPr/>
        </p:nvSpPr>
        <p:spPr>
          <a:xfrm>
            <a:off x="-255182" y="6184172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Kirjanpito</a:t>
            </a: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426464A-60BD-466F-87D7-FF768F0426CF}"/>
              </a:ext>
            </a:extLst>
          </p:cNvPr>
          <p:cNvSpPr txBox="1"/>
          <p:nvPr/>
        </p:nvSpPr>
        <p:spPr>
          <a:xfrm>
            <a:off x="8230394" y="4536999"/>
            <a:ext cx="47744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Aineistojen säilytyskäytännöt</a:t>
            </a:r>
            <a:endParaRPr lang="en-US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BD70C1D-9FC4-4631-BAE5-6F00D8DD3F59}"/>
              </a:ext>
            </a:extLst>
          </p:cNvPr>
          <p:cNvSpPr txBox="1"/>
          <p:nvPr/>
        </p:nvSpPr>
        <p:spPr>
          <a:xfrm>
            <a:off x="396887" y="7240525"/>
            <a:ext cx="25771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Tietojen tarkistus</a:t>
            </a:r>
            <a:endParaRPr lang="en-US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84E2718-AE04-4AA6-8545-FD8820F22D10}"/>
              </a:ext>
            </a:extLst>
          </p:cNvPr>
          <p:cNvSpPr txBox="1"/>
          <p:nvPr/>
        </p:nvSpPr>
        <p:spPr>
          <a:xfrm>
            <a:off x="9147538" y="3536159"/>
            <a:ext cx="25565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Skannaus</a:t>
            </a:r>
            <a:endParaRPr lang="en-US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5741EE3-C137-472F-B865-6AEC6AF54865}"/>
              </a:ext>
            </a:extLst>
          </p:cNvPr>
          <p:cNvSpPr txBox="1"/>
          <p:nvPr/>
        </p:nvSpPr>
        <p:spPr>
          <a:xfrm>
            <a:off x="9194133" y="7121980"/>
            <a:ext cx="25565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Kulujaot</a:t>
            </a:r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4200FE-A550-4F33-9176-C71FB4DD4681}"/>
              </a:ext>
            </a:extLst>
          </p:cNvPr>
          <p:cNvSpPr txBox="1"/>
          <p:nvPr/>
        </p:nvSpPr>
        <p:spPr>
          <a:xfrm>
            <a:off x="9363378" y="6122615"/>
            <a:ext cx="264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Työketjut</a:t>
            </a: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5E429DD-CF26-4384-9BF9-29B1CF40C444}"/>
              </a:ext>
            </a:extLst>
          </p:cNvPr>
          <p:cNvSpPr txBox="1"/>
          <p:nvPr/>
        </p:nvSpPr>
        <p:spPr>
          <a:xfrm>
            <a:off x="9162829" y="8140395"/>
            <a:ext cx="2970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Kuluseuranta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07146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E1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-1055688" y="1276400"/>
            <a:ext cx="15116176" cy="2088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/>
            <a:r>
              <a:rPr lang="fi-FI" altLang="fi-FI" sz="8800" b="1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Toimintatavat</a:t>
            </a:r>
          </a:p>
          <a:p>
            <a:pPr eaLnBrk="1"/>
            <a:endParaRPr lang="fi-FI" altLang="fi-FI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1173808" y="3868688"/>
            <a:ext cx="10945216" cy="424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0640" tIns="40640" rIns="40640" bIns="40640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/>
            <a:r>
              <a:rPr lang="fi-FI" altLang="fi-FI" sz="6000" b="1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Esimerkki :</a:t>
            </a:r>
          </a:p>
          <a:p>
            <a:pPr eaLnBrk="1"/>
            <a:r>
              <a:rPr lang="fi-FI" altLang="fi-FI" sz="6000" b="1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  <a:sym typeface="Ubuntu" panose="020B0504030602030204" pitchFamily="34" charset="0"/>
              </a:rPr>
              <a:t>Palkkauskulut</a:t>
            </a:r>
          </a:p>
          <a:p>
            <a:pPr marL="1143000" indent="-1143000" eaLnBrk="1">
              <a:buAutoNum type="arabicPeriod"/>
            </a:pPr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br>
              <a:rPr lang="fi-FI" altLang="fi-FI" sz="6000" b="1" dirty="0">
                <a:solidFill>
                  <a:srgbClr val="FFFFFF"/>
                </a:solidFill>
                <a:latin typeface="Ubuntu" panose="020B0504030602030204" pitchFamily="34" charset="0"/>
                <a:sym typeface="Ubuntu" panose="020B0504030602030204" pitchFamily="34" charset="0"/>
              </a:rPr>
            </a:br>
            <a:endParaRPr lang="fi-FI" altLang="fi-FI" sz="6000" b="1" dirty="0">
              <a:solidFill>
                <a:srgbClr val="FFFFFF"/>
              </a:solidFill>
              <a:latin typeface="Ubuntu" panose="020B0504030602030204" pitchFamily="34" charset="0"/>
              <a:sym typeface="Ubuntu" panose="020B0504030602030204" pitchFamily="34" charset="0"/>
            </a:endParaRPr>
          </a:p>
          <a:p>
            <a:pPr eaLnBrk="1"/>
            <a:endParaRPr lang="fi-FI" altLang="fi-FI" sz="6000" dirty="0"/>
          </a:p>
        </p:txBody>
      </p:sp>
    </p:spTree>
    <p:extLst>
      <p:ext uri="{BB962C8B-B14F-4D97-AF65-F5344CB8AC3E}">
        <p14:creationId xmlns:p14="http://schemas.microsoft.com/office/powerpoint/2010/main" val="3247952125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leader_alavinjet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43850"/>
            <a:ext cx="13031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B6A0E8AB-38DD-4184-9259-01BAC59284FD}"/>
              </a:ext>
            </a:extLst>
          </p:cNvPr>
          <p:cNvSpPr/>
          <p:nvPr/>
        </p:nvSpPr>
        <p:spPr bwMode="auto">
          <a:xfrm>
            <a:off x="348878" y="1636712"/>
            <a:ext cx="7488832" cy="6840761"/>
          </a:xfrm>
          <a:prstGeom prst="ellipse">
            <a:avLst/>
          </a:prstGeom>
          <a:solidFill>
            <a:srgbClr val="FFE150">
              <a:alpha val="85000"/>
            </a:srgb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121" name="AutoShape 1"/>
          <p:cNvSpPr>
            <a:spLocks/>
          </p:cNvSpPr>
          <p:nvPr/>
        </p:nvSpPr>
        <p:spPr bwMode="auto">
          <a:xfrm>
            <a:off x="1173808" y="2125663"/>
            <a:ext cx="11009313" cy="6682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Liiveri: palkkojen kohdistus kustannuspaikoille työpäiväkirjojen perusteella (omat Excel-taulukot)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Tilitoimisto: Palkkojen laskenta, palkat ja sivukulut suoraan kustannuspaikoille.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Liiveri: kevyt tarkistus ennen maksamista ja maksut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Tilitoimisto: kirjanpito</a:t>
            </a:r>
          </a:p>
          <a:p>
            <a:pPr algn="l">
              <a:spcBef>
                <a:spcPct val="20000"/>
              </a:spcBef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965896" y="515938"/>
            <a:ext cx="10040367" cy="19845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fi-FI" sz="6000" b="1" dirty="0">
                <a:latin typeface="Ubuntu" charset="0"/>
                <a:ea typeface="ＭＳ Ｐゴシック" charset="0"/>
                <a:sym typeface="Ubuntu" charset="0"/>
              </a:rPr>
              <a:t>Palkkauskulut 1</a:t>
            </a:r>
            <a:endParaRPr lang="fi-FI" dirty="0">
              <a:ea typeface="ＭＳ Ｐゴシック" charset="0"/>
            </a:endParaRPr>
          </a:p>
        </p:txBody>
      </p:sp>
      <p:pic>
        <p:nvPicPr>
          <p:cNvPr id="7" name="Kuva 6" descr="Leader_logo_rgb_yksi_liiver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878" y="166689"/>
            <a:ext cx="129614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2997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leader_alavinjet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43850"/>
            <a:ext cx="13031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B6A0E8AB-38DD-4184-9259-01BAC59284FD}"/>
              </a:ext>
            </a:extLst>
          </p:cNvPr>
          <p:cNvSpPr/>
          <p:nvPr/>
        </p:nvSpPr>
        <p:spPr bwMode="auto">
          <a:xfrm>
            <a:off x="348878" y="1636712"/>
            <a:ext cx="7488832" cy="6840761"/>
          </a:xfrm>
          <a:prstGeom prst="ellipse">
            <a:avLst/>
          </a:prstGeom>
          <a:solidFill>
            <a:srgbClr val="FFE150">
              <a:alpha val="85000"/>
            </a:srgb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121" name="AutoShape 1"/>
          <p:cNvSpPr>
            <a:spLocks/>
          </p:cNvSpPr>
          <p:nvPr/>
        </p:nvSpPr>
        <p:spPr bwMode="auto">
          <a:xfrm>
            <a:off x="1173808" y="2537270"/>
            <a:ext cx="11009313" cy="5940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Liiveri: kirjanpidon jälkeen palkka-aineistojen tulostus, lisämerkinnät, skannaus jokainen sivu eri tiedostoksi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Maksuhakemuksen liitteiden koostaminen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Kootun liitteen korostusmerkinnät ja tarkistus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Hyrräliite valmis!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965896" y="515938"/>
            <a:ext cx="10040367" cy="19845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fi-FI" sz="6000" b="1" dirty="0">
                <a:latin typeface="Ubuntu" charset="0"/>
                <a:ea typeface="ＭＳ Ｐゴシック" charset="0"/>
                <a:sym typeface="Ubuntu" charset="0"/>
              </a:rPr>
              <a:t>Palkkauskulut 2</a:t>
            </a:r>
            <a:endParaRPr lang="fi-FI" dirty="0">
              <a:ea typeface="ＭＳ Ｐゴシック" charset="0"/>
            </a:endParaRPr>
          </a:p>
        </p:txBody>
      </p:sp>
      <p:pic>
        <p:nvPicPr>
          <p:cNvPr id="7" name="Kuva 6" descr="Leader_logo_rgb_yksi_liiver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878" y="166689"/>
            <a:ext cx="129614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9906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leader_alavinjet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43850"/>
            <a:ext cx="13031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B6A0E8AB-38DD-4184-9259-01BAC59284FD}"/>
              </a:ext>
            </a:extLst>
          </p:cNvPr>
          <p:cNvSpPr/>
          <p:nvPr/>
        </p:nvSpPr>
        <p:spPr bwMode="auto">
          <a:xfrm>
            <a:off x="348878" y="1636712"/>
            <a:ext cx="7488832" cy="6840761"/>
          </a:xfrm>
          <a:prstGeom prst="ellipse">
            <a:avLst/>
          </a:prstGeom>
          <a:solidFill>
            <a:srgbClr val="FFE150">
              <a:alpha val="85000"/>
            </a:srgb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121" name="AutoShape 1"/>
          <p:cNvSpPr>
            <a:spLocks/>
          </p:cNvSpPr>
          <p:nvPr/>
        </p:nvSpPr>
        <p:spPr bwMode="auto">
          <a:xfrm>
            <a:off x="1389832" y="2537270"/>
            <a:ext cx="10793289" cy="5940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eaLnBrk="0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fi-FI" sz="4000" dirty="0">
                <a:latin typeface="Ubuntu" panose="020B0504030602030204" pitchFamily="34" charset="0"/>
              </a:rPr>
              <a:t> Mitä palkkojen Hyrräliite sisältää?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Muistiotosite (kirjanpito)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Palkkalista (palkanlaskenta)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Omat Excel-tulosteet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i-FI" sz="4000" dirty="0">
                <a:latin typeface="Ubuntu" panose="020B0504030602030204" pitchFamily="34" charset="0"/>
              </a:rPr>
              <a:t>Palkkalaskelmat (palkanlaskenta)</a:t>
            </a:r>
          </a:p>
          <a:p>
            <a:pPr marL="571500" indent="-571500" algn="l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fi-FI" sz="3600" dirty="0">
              <a:latin typeface="Ubuntu" panose="020B0504030602030204" pitchFamily="34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965896" y="515938"/>
            <a:ext cx="10040367" cy="19845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fi-FI" sz="6000" b="1" dirty="0">
                <a:latin typeface="Ubuntu" charset="0"/>
                <a:ea typeface="ＭＳ Ｐゴシック" charset="0"/>
                <a:sym typeface="Ubuntu" charset="0"/>
              </a:rPr>
              <a:t>Palkkauskulut 3</a:t>
            </a:r>
            <a:endParaRPr lang="fi-FI" dirty="0">
              <a:ea typeface="ＭＳ Ｐゴシック" charset="0"/>
            </a:endParaRPr>
          </a:p>
        </p:txBody>
      </p:sp>
      <p:pic>
        <p:nvPicPr>
          <p:cNvPr id="7" name="Kuva 6" descr="Leader_logo_rgb_yksi_liiver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878" y="166689"/>
            <a:ext cx="129614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1820"/>
      </p:ext>
    </p:extLst>
  </p:cSld>
  <p:clrMapOvr>
    <a:masterClrMapping/>
  </p:clrMapOvr>
  <p:transition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-teema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40640" tIns="40640" rIns="40640" bIns="40640" numCol="1" anchor="ctr" anchorCtr="0" compatLnSpc="1">
        <a:prstTxWarp prst="textNoShape">
          <a:avLst/>
        </a:prstTxWarp>
      </a:bodyPr>
      <a:lstStyle>
        <a:defPPr marL="228600" marR="0" indent="0" algn="ctr" defTabSz="5461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40640" tIns="40640" rIns="40640" bIns="40640" numCol="1" anchor="ctr" anchorCtr="0" compatLnSpc="1">
        <a:prstTxWarp prst="textNoShape">
          <a:avLst/>
        </a:prstTxWarp>
      </a:bodyPr>
      <a:lstStyle>
        <a:defPPr marL="228600" marR="0" indent="0" algn="ctr" defTabSz="5461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181</Words>
  <Application>Microsoft Office PowerPoint</Application>
  <PresentationFormat>Mukautettu</PresentationFormat>
  <Paragraphs>67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MS PGothic</vt:lpstr>
      <vt:lpstr>MS PGothic</vt:lpstr>
      <vt:lpstr>Gill Sans</vt:lpstr>
      <vt:lpstr>Lucida Grande</vt:lpstr>
      <vt:lpstr>Ubuntu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Raija</dc:creator>
  <cp:lastModifiedBy>toimisto liiveri</cp:lastModifiedBy>
  <cp:revision>332</cp:revision>
  <cp:lastPrinted>2018-12-03T06:57:41Z</cp:lastPrinted>
  <dcterms:modified xsi:type="dcterms:W3CDTF">2018-12-03T07:23:27Z</dcterms:modified>
</cp:coreProperties>
</file>